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  <p:sldMasterId id="2147483648" r:id="rId2"/>
    <p:sldMasterId id="2147483679" r:id="rId3"/>
    <p:sldMasterId id="2147483706" r:id="rId4"/>
  </p:sldMasterIdLst>
  <p:notesMasterIdLst>
    <p:notesMasterId r:id="rId8"/>
  </p:notesMasterIdLst>
  <p:sldIdLst>
    <p:sldId id="691" r:id="rId5"/>
    <p:sldId id="557" r:id="rId6"/>
    <p:sldId id="554" r:id="rId7"/>
  </p:sldIdLst>
  <p:sldSz cx="20104100" cy="11309350"/>
  <p:notesSz cx="20104100" cy="11309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Расина Замятина" initials="РЗ" lastIdx="24" clrIdx="0">
    <p:extLst>
      <p:ext uri="{19B8F6BF-5375-455C-9EA6-DF929625EA0E}">
        <p15:presenceInfo xmlns:p15="http://schemas.microsoft.com/office/powerpoint/2012/main" userId="S-1-5-21-2562163532-2550886452-409202375-457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E70"/>
    <a:srgbClr val="23C2B1"/>
    <a:srgbClr val="233033"/>
    <a:srgbClr val="122336"/>
    <a:srgbClr val="BD0069"/>
    <a:srgbClr val="E50070"/>
    <a:srgbClr val="CFFDF8"/>
    <a:srgbClr val="60A095"/>
    <a:srgbClr val="C24598"/>
    <a:srgbClr val="F169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35" autoAdjust="0"/>
    <p:restoredTop sz="96228" autoAdjust="0"/>
  </p:normalViewPr>
  <p:slideViewPr>
    <p:cSldViewPr>
      <p:cViewPr varScale="1">
        <p:scale>
          <a:sx n="63" d="100"/>
          <a:sy n="63" d="100"/>
        </p:scale>
        <p:origin x="256" y="48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101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0A44C-B6A9-FF48-A9A3-3784492BABB0}" type="datetimeFigureOut">
              <a:rPr lang="ru-RU" smtClean="0"/>
              <a:t>08.07.2024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20FBB-C53F-DB49-B4AC-23C087F3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9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12" Type="http://schemas.openxmlformats.org/officeDocument/2006/relationships/image" Target="../media/image64.emf"/><Relationship Id="rId2" Type="http://schemas.openxmlformats.org/officeDocument/2006/relationships/image" Target="../media/image54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png"/><Relationship Id="rId47" Type="http://schemas.openxmlformats.org/officeDocument/2006/relationships/image" Target="../media/image50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9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45" Type="http://schemas.openxmlformats.org/officeDocument/2006/relationships/image" Target="../media/image48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jpe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48" Type="http://schemas.openxmlformats.org/officeDocument/2006/relationships/image" Target="../media/image51.png"/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sv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Relationship Id="rId46" Type="http://schemas.openxmlformats.org/officeDocument/2006/relationships/image" Target="../media/image49.png"/><Relationship Id="rId20" Type="http://schemas.openxmlformats.org/officeDocument/2006/relationships/image" Target="../media/image23.jpeg"/><Relationship Id="rId41" Type="http://schemas.openxmlformats.org/officeDocument/2006/relationships/image" Target="../media/image4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7D6BF4-8135-F547-8237-745719748854}"/>
              </a:ext>
            </a:extLst>
          </p:cNvPr>
          <p:cNvSpPr txBox="1"/>
          <p:nvPr userDrawn="1"/>
        </p:nvSpPr>
        <p:spPr>
          <a:xfrm>
            <a:off x="1060450" y="1235075"/>
            <a:ext cx="83712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Коммерческое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A190A-979B-2B48-8F0A-8A38DB16EC05}"/>
              </a:ext>
            </a:extLst>
          </p:cNvPr>
          <p:cNvSpPr txBox="1"/>
          <p:nvPr userDrawn="1"/>
        </p:nvSpPr>
        <p:spPr>
          <a:xfrm>
            <a:off x="1060450" y="2301875"/>
            <a:ext cx="771557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86163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39F4783D-C7FD-DD4D-B602-CDDABE20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336BE4-910A-1C47-B51E-6A27801E938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25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ел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B2852-EDF9-4942-B680-F34E3B16E2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450" y="2682875"/>
            <a:ext cx="8209175" cy="5867400"/>
          </a:xfrm>
          <a:prstGeom prst="rect">
            <a:avLst/>
          </a:prstGeom>
        </p:spPr>
      </p:pic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6FDFA875-202E-EB40-BB74-4C29EE82F70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48B57F92-6BFE-1B40-ABE9-AF5748D92E0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</a:rPr>
              <a:t>Цели проекта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415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дрений корпоративных ИТ-сист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64C9FCE-445B-7C42-B04E-174F61AE75D9}"/>
              </a:ext>
            </a:extLst>
          </p:cNvPr>
          <p:cNvSpPr txBox="1"/>
          <p:nvPr userDrawn="1"/>
        </p:nvSpPr>
        <p:spPr>
          <a:xfrm>
            <a:off x="1060450" y="3063875"/>
            <a:ext cx="447847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Импортозамещение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D0080-8316-5B4A-A1F8-39026CDF7426}"/>
              </a:ext>
            </a:extLst>
          </p:cNvPr>
          <p:cNvSpPr txBox="1"/>
          <p:nvPr userDrawn="1"/>
        </p:nvSpPr>
        <p:spPr>
          <a:xfrm>
            <a:off x="1060450" y="3825875"/>
            <a:ext cx="5739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Миграция на 1С с иностранного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ПО (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SAP, Oracle </a:t>
            </a:r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 др.)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26DE54-B4CA-7347-AFD7-FD8BDDB5BA46}"/>
              </a:ext>
            </a:extLst>
          </p:cNvPr>
          <p:cNvSpPr txBox="1"/>
          <p:nvPr userDrawn="1"/>
        </p:nvSpPr>
        <p:spPr>
          <a:xfrm>
            <a:off x="1060450" y="5349875"/>
            <a:ext cx="40144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Партнёр ведущих</a:t>
            </a:r>
          </a:p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вендоров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54EEE5-50A7-EB41-9AF4-4F1C22E2B46B}"/>
              </a:ext>
            </a:extLst>
          </p:cNvPr>
          <p:cNvSpPr txBox="1"/>
          <p:nvPr userDrawn="1"/>
        </p:nvSpPr>
        <p:spPr>
          <a:xfrm>
            <a:off x="1060450" y="6645275"/>
            <a:ext cx="4512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Крупнейший партнёр 1С,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Битрикс, 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P</a:t>
            </a:r>
            <a:r>
              <a:rPr lang="en-US" sz="2800" dirty="0">
                <a:solidFill>
                  <a:schemeClr val="bg1"/>
                </a:solidFill>
                <a:cs typeface="Suisse Intl" panose="020B0504000000000000" pitchFamily="34" charset="-78"/>
              </a:rPr>
              <a:t>IX ROBOTICS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25D06-60DB-394C-AF6C-2FE0634CFF2C}"/>
              </a:ext>
            </a:extLst>
          </p:cNvPr>
          <p:cNvSpPr txBox="1"/>
          <p:nvPr userDrawn="1"/>
        </p:nvSpPr>
        <p:spPr>
          <a:xfrm>
            <a:off x="1060450" y="8245475"/>
            <a:ext cx="267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Консалтинг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63821-54E6-CA43-8384-5F669E781E8C}"/>
              </a:ext>
            </a:extLst>
          </p:cNvPr>
          <p:cNvSpPr txBox="1"/>
          <p:nvPr userDrawn="1"/>
        </p:nvSpPr>
        <p:spPr>
          <a:xfrm>
            <a:off x="1060450" y="9007475"/>
            <a:ext cx="5768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Совместные проекты с крупными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консалтинговыми компаниями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9CDD9C-A059-904A-8A02-29AD871C8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50" y="3063875"/>
            <a:ext cx="9624815" cy="6902450"/>
          </a:xfrm>
          <a:prstGeom prst="rect">
            <a:avLst/>
          </a:prstGeom>
        </p:spPr>
      </p:pic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id="{5D4E66A5-B02A-B743-9B70-A3D3E6C013E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42E083B7-E9EB-0947-BBF5-B77A0831604C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3350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Внедрение корпоративных информационных</a:t>
            </a:r>
            <a:b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</a:b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систем в сегменте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enterprise </a:t>
            </a: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и в холдингах</a:t>
            </a:r>
          </a:p>
        </p:txBody>
      </p:sp>
    </p:spTree>
    <p:extLst>
      <p:ext uri="{BB962C8B-B14F-4D97-AF65-F5344CB8AC3E}">
        <p14:creationId xmlns:p14="http://schemas.microsoft.com/office/powerpoint/2010/main" val="13349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рас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40CBAA-7256-F44A-A09A-3DCDE93F7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650" y="2077922"/>
            <a:ext cx="914400" cy="9813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3D1D16-23AB-A846-8348-FC3A382645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6850" y="2225675"/>
            <a:ext cx="1178719" cy="685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BED728-2C3E-E345-A8BB-FB53F2F2C8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76050" y="2073275"/>
            <a:ext cx="766536" cy="990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E8FC85-997A-3E47-BFA0-34FC1D1D43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00450" y="2022475"/>
            <a:ext cx="876300" cy="1092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98CDA5-C52E-2C43-8DA4-F7A20602458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00450" y="4719955"/>
            <a:ext cx="924791" cy="914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244ECC6-AA8D-584D-8ADE-B43020BFCA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576050" y="4776463"/>
            <a:ext cx="990600" cy="8013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A8426D8-B909-244C-959F-D0EF3749E80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46850" y="4719955"/>
            <a:ext cx="914400" cy="9144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6517F6D-E257-3C49-884B-5479181CF95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36650" y="7516866"/>
            <a:ext cx="990600" cy="923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8D5BC7-5723-8843-8B5A-79806C589CD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546850" y="7483475"/>
            <a:ext cx="990600" cy="9906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120469-C3E6-994C-A041-362AD6C716E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576050" y="7544012"/>
            <a:ext cx="990600" cy="8695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536258B-B20E-6D41-96D7-BA3CE977713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6329660" y="7483475"/>
            <a:ext cx="671407" cy="9906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B7790DA-AA27-9E4E-BD27-ECD03CEB562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6650" y="4789067"/>
            <a:ext cx="914400" cy="77617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8627D59-3794-E341-AF88-2533A3CA75D6}"/>
              </a:ext>
            </a:extLst>
          </p:cNvPr>
          <p:cNvSpPr txBox="1"/>
          <p:nvPr userDrawn="1"/>
        </p:nvSpPr>
        <p:spPr>
          <a:xfrm>
            <a:off x="1060450" y="3292475"/>
            <a:ext cx="268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Строительство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FC39E2-CA8B-244A-A605-EB0ABCF1B649}"/>
              </a:ext>
            </a:extLst>
          </p:cNvPr>
          <p:cNvSpPr txBox="1"/>
          <p:nvPr userDrawn="1"/>
        </p:nvSpPr>
        <p:spPr>
          <a:xfrm>
            <a:off x="6460490" y="3292475"/>
            <a:ext cx="186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Логистика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E17BE7-CE4E-E141-BF45-B7E8F2A8A49B}"/>
              </a:ext>
            </a:extLst>
          </p:cNvPr>
          <p:cNvSpPr txBox="1"/>
          <p:nvPr userDrawn="1"/>
        </p:nvSpPr>
        <p:spPr>
          <a:xfrm>
            <a:off x="11520170" y="3292475"/>
            <a:ext cx="1896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Медицина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E7CFB-399A-EB41-82BD-AFA7C656A1B2}"/>
              </a:ext>
            </a:extLst>
          </p:cNvPr>
          <p:cNvSpPr txBox="1"/>
          <p:nvPr userDrawn="1"/>
        </p:nvSpPr>
        <p:spPr>
          <a:xfrm>
            <a:off x="16193770" y="3292475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Добыча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705337-651F-FD4A-ADD4-AD6EAB3AB78B}"/>
              </a:ext>
            </a:extLst>
          </p:cNvPr>
          <p:cNvSpPr txBox="1"/>
          <p:nvPr userDrawn="1"/>
        </p:nvSpPr>
        <p:spPr>
          <a:xfrm>
            <a:off x="1060450" y="5959475"/>
            <a:ext cx="252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Производство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96E5D-C60C-A340-BCB9-9EBC2DA79586}"/>
              </a:ext>
            </a:extLst>
          </p:cNvPr>
          <p:cNvSpPr txBox="1"/>
          <p:nvPr userDrawn="1"/>
        </p:nvSpPr>
        <p:spPr>
          <a:xfrm>
            <a:off x="6460490" y="5959475"/>
            <a:ext cx="3122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Машиностроение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51B0F-68F0-0047-8E0C-9C6E7490D94F}"/>
              </a:ext>
            </a:extLst>
          </p:cNvPr>
          <p:cNvSpPr txBox="1"/>
          <p:nvPr userDrawn="1"/>
        </p:nvSpPr>
        <p:spPr>
          <a:xfrm>
            <a:off x="11520170" y="5959475"/>
            <a:ext cx="144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Ритейл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2A5D8-BB21-6246-A73D-3824B1746D58}"/>
              </a:ext>
            </a:extLst>
          </p:cNvPr>
          <p:cNvSpPr txBox="1"/>
          <p:nvPr userDrawn="1"/>
        </p:nvSpPr>
        <p:spPr>
          <a:xfrm>
            <a:off x="16193770" y="5959475"/>
            <a:ext cx="161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800" dirty="0" err="1">
                <a:solidFill>
                  <a:schemeClr val="bg1"/>
                </a:solidFill>
                <a:cs typeface="Suisse Intl" panose="020B0504000000000000" pitchFamily="34" charset="-78"/>
              </a:rPr>
              <a:t>HoReCA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2701EF-54DF-C349-A07E-7B221B69DD47}"/>
              </a:ext>
            </a:extLst>
          </p:cNvPr>
          <p:cNvSpPr txBox="1"/>
          <p:nvPr userDrawn="1"/>
        </p:nvSpPr>
        <p:spPr>
          <a:xfrm>
            <a:off x="1060450" y="8929159"/>
            <a:ext cx="2542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Иностранные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компании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D13401-C70E-1549-A430-FFA5535C9CB0}"/>
              </a:ext>
            </a:extLst>
          </p:cNvPr>
          <p:cNvSpPr txBox="1"/>
          <p:nvPr userDrawn="1"/>
        </p:nvSpPr>
        <p:spPr>
          <a:xfrm>
            <a:off x="6460490" y="8929159"/>
            <a:ext cx="32464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Информационные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технологии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CF240D-A337-EC47-B400-17F327EDAF28}"/>
              </a:ext>
            </a:extLst>
          </p:cNvPr>
          <p:cNvSpPr txBox="1"/>
          <p:nvPr userDrawn="1"/>
        </p:nvSpPr>
        <p:spPr>
          <a:xfrm>
            <a:off x="11520170" y="8929159"/>
            <a:ext cx="3113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Лёгкая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промышленность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0AF873-2952-0A4C-B581-09057F8620C0}"/>
              </a:ext>
            </a:extLst>
          </p:cNvPr>
          <p:cNvSpPr txBox="1"/>
          <p:nvPr userDrawn="1"/>
        </p:nvSpPr>
        <p:spPr>
          <a:xfrm>
            <a:off x="16193770" y="8929159"/>
            <a:ext cx="1847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Сельское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хозяйство</a:t>
            </a:r>
          </a:p>
        </p:txBody>
      </p:sp>
      <p:sp>
        <p:nvSpPr>
          <p:cNvPr id="32" name="Номер слайда 3">
            <a:extLst>
              <a:ext uri="{FF2B5EF4-FFF2-40B4-BE49-F238E27FC236}">
                <a16:creationId xmlns:a16="http://schemas.microsoft.com/office/drawing/2014/main" id="{3C3747F8-3064-8545-94A9-A313B48522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35EE73F0-A225-4940-9EF9-20BA696B6996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Отрасли</a:t>
            </a:r>
          </a:p>
        </p:txBody>
      </p:sp>
    </p:spTree>
    <p:extLst>
      <p:ext uri="{BB962C8B-B14F-4D97-AF65-F5344CB8AC3E}">
        <p14:creationId xmlns:p14="http://schemas.microsoft.com/office/powerpoint/2010/main" val="4085621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f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CBD5805-BC7A-6A47-8A30-A3A91A649267}"/>
              </a:ext>
            </a:extLst>
          </p:cNvPr>
          <p:cNvCxnSpPr/>
          <p:nvPr userDrawn="1"/>
        </p:nvCxnSpPr>
        <p:spPr>
          <a:xfrm>
            <a:off x="3264313" y="3338987"/>
            <a:ext cx="1569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2FD8245-05E7-F649-B019-A3BE42E8958D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Waterfall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08FE78-4609-A342-A099-DC525531298C}"/>
              </a:ext>
            </a:extLst>
          </p:cNvPr>
          <p:cNvSpPr txBox="1"/>
          <p:nvPr userDrawn="1"/>
        </p:nvSpPr>
        <p:spPr>
          <a:xfrm>
            <a:off x="7613650" y="2219722"/>
            <a:ext cx="33637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Обследование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C27F3-4992-264F-95AB-9C1BD42FEAC2}"/>
              </a:ext>
            </a:extLst>
          </p:cNvPr>
          <p:cNvSpPr txBox="1"/>
          <p:nvPr userDrawn="1"/>
        </p:nvSpPr>
        <p:spPr>
          <a:xfrm>
            <a:off x="7613650" y="3521075"/>
            <a:ext cx="36820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cs typeface="Suisse Int'l Bold" panose="020B0804000000000000" pitchFamily="34" charset="-78"/>
              </a:rPr>
              <a:t>Моделирование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D5E5D-BEFB-A74F-9879-4B3B3F1EA2C4}"/>
              </a:ext>
            </a:extLst>
          </p:cNvPr>
          <p:cNvSpPr txBox="1"/>
          <p:nvPr userDrawn="1"/>
        </p:nvSpPr>
        <p:spPr>
          <a:xfrm>
            <a:off x="7613650" y="4816475"/>
            <a:ext cx="37808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cs typeface="Suisse Int'l Bold" panose="020B0804000000000000" pitchFamily="34" charset="-78"/>
              </a:rPr>
              <a:t>Проектирование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9376B-B5C4-624F-AE79-4E8E51DE5ACA}"/>
              </a:ext>
            </a:extLst>
          </p:cNvPr>
          <p:cNvSpPr txBox="1"/>
          <p:nvPr userDrawn="1"/>
        </p:nvSpPr>
        <p:spPr>
          <a:xfrm>
            <a:off x="7613650" y="6111875"/>
            <a:ext cx="263879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cs typeface="Suisse Int'l Bold" panose="020B0804000000000000" pitchFamily="34" charset="-78"/>
              </a:rPr>
              <a:t>Разработка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B4B6D-9F85-284D-A63E-A6C16A7D0548}"/>
              </a:ext>
            </a:extLst>
          </p:cNvPr>
          <p:cNvSpPr txBox="1"/>
          <p:nvPr userDrawn="1"/>
        </p:nvSpPr>
        <p:spPr>
          <a:xfrm>
            <a:off x="7613650" y="7331075"/>
            <a:ext cx="25619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cs typeface="Suisse Int'l Bold" panose="020B0804000000000000" pitchFamily="34" charset="-78"/>
              </a:rPr>
              <a:t>Внедрение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ED8FE-E724-B842-A068-DD703C56201A}"/>
              </a:ext>
            </a:extLst>
          </p:cNvPr>
          <p:cNvSpPr txBox="1"/>
          <p:nvPr userDrawn="1"/>
        </p:nvSpPr>
        <p:spPr>
          <a:xfrm>
            <a:off x="7613650" y="8626475"/>
            <a:ext cx="36837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cs typeface="Suisse Int'l Bold" panose="020B0804000000000000" pitchFamily="34" charset="-78"/>
              </a:rPr>
              <a:t>Сопровождение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614D6F-F5C1-4641-B83D-49B52799713B}"/>
              </a:ext>
            </a:extLst>
          </p:cNvPr>
          <p:cNvSpPr txBox="1"/>
          <p:nvPr userDrawn="1"/>
        </p:nvSpPr>
        <p:spPr>
          <a:xfrm>
            <a:off x="12414250" y="22256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план-графика работ   →   Анализ текущих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бизнес-процессов и отчетов АS IS  → Разработка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архитектуры систем   →   Определение целей и рисков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3B1E6-54E4-644A-A58E-681368BCB6D5}"/>
              </a:ext>
            </a:extLst>
          </p:cNvPr>
          <p:cNvSpPr txBox="1"/>
          <p:nvPr userDrawn="1"/>
        </p:nvSpPr>
        <p:spPr>
          <a:xfrm>
            <a:off x="12414250" y="354012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Демонстрация системы и фиксация бизнес-процессов как будет 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TO BE   </a:t>
            </a:r>
            <a:r>
              <a:rPr lang="en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реестра отклонений (доработок)   </a:t>
            </a:r>
            <a:r>
              <a:rPr lang="ru-RU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Концептуальный проект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39A82C-B621-2240-B983-6556801C96D3}"/>
              </a:ext>
            </a:extLst>
          </p:cNvPr>
          <p:cNvSpPr txBox="1"/>
          <p:nvPr userDrawn="1"/>
        </p:nvSpPr>
        <p:spPr>
          <a:xfrm>
            <a:off x="12414250" y="48545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технического задания   </a:t>
            </a:r>
            <a:r>
              <a:rPr lang="ru-RU" dirty="0">
                <a:solidFill>
                  <a:srgbClr val="F169B6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Составление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сценариев тестирования системы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BCFA5-88A5-8F44-957F-D1FA038681DC}"/>
              </a:ext>
            </a:extLst>
          </p:cNvPr>
          <p:cNvSpPr txBox="1"/>
          <p:nvPr userDrawn="1"/>
        </p:nvSpPr>
        <p:spPr>
          <a:xfrm>
            <a:off x="12414250" y="61499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Описание настроение и доработок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Разработка,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тестирование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Приемно-сдаточные испытания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CFE27-C6DD-C140-AEBD-DD4BF8BAC10D}"/>
              </a:ext>
            </a:extLst>
          </p:cNvPr>
          <p:cNvSpPr txBox="1"/>
          <p:nvPr userDrawn="1"/>
        </p:nvSpPr>
        <p:spPr>
          <a:xfrm>
            <a:off x="12414250" y="73310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Обучение пользователей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Инструкции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пользователей и администратора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Перенос данных</a:t>
            </a:r>
          </a:p>
          <a:p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Устранение замечаний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C9135-1E27-3142-90C2-3AA92E76C146}"/>
              </a:ext>
            </a:extLst>
          </p:cNvPr>
          <p:cNvSpPr txBox="1"/>
          <p:nvPr userDrawn="1"/>
        </p:nvSpPr>
        <p:spPr>
          <a:xfrm>
            <a:off x="12414250" y="864552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Консультации пользователей   </a:t>
            </a:r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Доработка системы</a:t>
            </a:r>
          </a:p>
          <a:p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Поддержка системы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DD2A88A1-9550-4343-9FED-02D3258D6F60}"/>
              </a:ext>
            </a:extLst>
          </p:cNvPr>
          <p:cNvCxnSpPr/>
          <p:nvPr userDrawn="1"/>
        </p:nvCxnSpPr>
        <p:spPr>
          <a:xfrm>
            <a:off x="3264313" y="4615584"/>
            <a:ext cx="15697200" cy="0"/>
          </a:xfrm>
          <a:prstGeom prst="line">
            <a:avLst/>
          </a:prstGeom>
          <a:ln>
            <a:solidFill>
              <a:srgbClr val="FCA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F322DA3-C41E-5449-8F3B-DB1886AD7AC2}"/>
              </a:ext>
            </a:extLst>
          </p:cNvPr>
          <p:cNvCxnSpPr/>
          <p:nvPr userDrawn="1"/>
        </p:nvCxnSpPr>
        <p:spPr>
          <a:xfrm>
            <a:off x="3264313" y="5898119"/>
            <a:ext cx="15697200" cy="0"/>
          </a:xfrm>
          <a:prstGeom prst="line">
            <a:avLst/>
          </a:prstGeom>
          <a:ln>
            <a:solidFill>
              <a:srgbClr val="F169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1A3BBA8-C616-894A-9898-43A80EA364D6}"/>
              </a:ext>
            </a:extLst>
          </p:cNvPr>
          <p:cNvCxnSpPr>
            <a:cxnSpLocks/>
          </p:cNvCxnSpPr>
          <p:nvPr userDrawn="1"/>
        </p:nvCxnSpPr>
        <p:spPr>
          <a:xfrm>
            <a:off x="5403850" y="7168779"/>
            <a:ext cx="13557663" cy="0"/>
          </a:xfrm>
          <a:prstGeom prst="line">
            <a:avLst/>
          </a:prstGeom>
          <a:ln>
            <a:solidFill>
              <a:srgbClr val="C24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B275A9-ED23-344F-87DF-6A698F6F5485}"/>
              </a:ext>
            </a:extLst>
          </p:cNvPr>
          <p:cNvCxnSpPr>
            <a:cxnSpLocks/>
          </p:cNvCxnSpPr>
          <p:nvPr userDrawn="1"/>
        </p:nvCxnSpPr>
        <p:spPr>
          <a:xfrm>
            <a:off x="5403850" y="8451314"/>
            <a:ext cx="13557663" cy="0"/>
          </a:xfrm>
          <a:prstGeom prst="line">
            <a:avLst/>
          </a:prstGeom>
          <a:ln>
            <a:solidFill>
              <a:srgbClr val="60A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AC38A314-DB64-C948-BFEB-F5E0A50A6BE7}"/>
              </a:ext>
            </a:extLst>
          </p:cNvPr>
          <p:cNvCxnSpPr>
            <a:cxnSpLocks/>
          </p:cNvCxnSpPr>
          <p:nvPr userDrawn="1"/>
        </p:nvCxnSpPr>
        <p:spPr>
          <a:xfrm>
            <a:off x="5403850" y="9727911"/>
            <a:ext cx="13557663" cy="0"/>
          </a:xfrm>
          <a:prstGeom prst="line">
            <a:avLst/>
          </a:prstGeom>
          <a:ln>
            <a:solidFill>
              <a:srgbClr val="CF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CEA5C44-64D6-F043-8F52-EE2042714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2149474"/>
            <a:ext cx="6553200" cy="8727099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F0A146B0-C2B7-E148-AA3D-0F494BCB4C9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380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D23812-5492-0442-9E9E-F912E94ED014}"/>
              </a:ext>
            </a:extLst>
          </p:cNvPr>
          <p:cNvSpPr txBox="1"/>
          <p:nvPr userDrawn="1"/>
        </p:nvSpPr>
        <p:spPr>
          <a:xfrm>
            <a:off x="1130838" y="1768475"/>
            <a:ext cx="20518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30E1E-0264-9E4E-A04A-C7B11AECE305}"/>
              </a:ext>
            </a:extLst>
          </p:cNvPr>
          <p:cNvSpPr txBox="1"/>
          <p:nvPr userDrawn="1"/>
        </p:nvSpPr>
        <p:spPr>
          <a:xfrm>
            <a:off x="1134503" y="7861835"/>
            <a:ext cx="16814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Бэклог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D2547D-200D-A44E-88E3-EE7F93C9D572}"/>
              </a:ext>
            </a:extLst>
          </p:cNvPr>
          <p:cNvSpPr txBox="1"/>
          <p:nvPr userDrawn="1"/>
        </p:nvSpPr>
        <p:spPr>
          <a:xfrm>
            <a:off x="7766050" y="1768475"/>
            <a:ext cx="26704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Совещания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EB983-7A67-E24C-80DD-A060EFEACF72}"/>
              </a:ext>
            </a:extLst>
          </p:cNvPr>
          <p:cNvSpPr txBox="1"/>
          <p:nvPr userDrawn="1"/>
        </p:nvSpPr>
        <p:spPr>
          <a:xfrm>
            <a:off x="7766050" y="7861835"/>
            <a:ext cx="17716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Спринт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ADB6D-F817-5B4C-981D-2C26542731F7}"/>
              </a:ext>
            </a:extLst>
          </p:cNvPr>
          <p:cNvSpPr txBox="1"/>
          <p:nvPr userDrawn="1"/>
        </p:nvSpPr>
        <p:spPr>
          <a:xfrm>
            <a:off x="14319250" y="1768475"/>
            <a:ext cx="31258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072415-A9C6-8743-B55E-5AD3A8F3BBFF}"/>
              </a:ext>
            </a:extLst>
          </p:cNvPr>
          <p:cNvSpPr txBox="1"/>
          <p:nvPr userDrawn="1"/>
        </p:nvSpPr>
        <p:spPr>
          <a:xfrm>
            <a:off x="14319250" y="7861835"/>
            <a:ext cx="24448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9DD433-8393-4F45-9457-DD93BC7CE3DA}"/>
              </a:ext>
            </a:extLst>
          </p:cNvPr>
          <p:cNvSpPr txBox="1"/>
          <p:nvPr userDrawn="1"/>
        </p:nvSpPr>
        <p:spPr>
          <a:xfrm>
            <a:off x="1136650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каждом проекте участвуют 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um-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мастер, владелец продукта и команда, состоящая из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архитекторов, аналитиков, программистов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1BBDFD-370D-DD4C-B740-0BDDE499DF0E}"/>
              </a:ext>
            </a:extLst>
          </p:cNvPr>
          <p:cNvSpPr txBox="1"/>
          <p:nvPr userDrawn="1"/>
        </p:nvSpPr>
        <p:spPr>
          <a:xfrm>
            <a:off x="7775989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спринта происходят: планирование спринта, короткие ежедневные совещания, ретроспективное совещание и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B97A9-C875-A049-8CCD-3715388D5FEB}"/>
              </a:ext>
            </a:extLst>
          </p:cNvPr>
          <p:cNvSpPr txBox="1"/>
          <p:nvPr userDrawn="1"/>
        </p:nvSpPr>
        <p:spPr>
          <a:xfrm>
            <a:off x="14315937" y="2530475"/>
            <a:ext cx="4727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Используются передовые практики на проектах 1С, это позволяет нам работать максимально эффективно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488FA-0BE8-D24E-AA0B-8E27DA63433C}"/>
              </a:ext>
            </a:extLst>
          </p:cNvPr>
          <p:cNvSpPr txBox="1"/>
          <p:nvPr userDrawn="1"/>
        </p:nvSpPr>
        <p:spPr>
          <a:xfrm>
            <a:off x="1136650" y="8702675"/>
            <a:ext cx="388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основании требований клиента,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составляется список задач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критериями приемки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76C42-D121-8A46-AC28-780F893A8258}"/>
              </a:ext>
            </a:extLst>
          </p:cNvPr>
          <p:cNvSpPr txBox="1"/>
          <p:nvPr userDrawn="1"/>
        </p:nvSpPr>
        <p:spPr>
          <a:xfrm>
            <a:off x="7775989" y="8702675"/>
            <a:ext cx="45620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выполняется итерациями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фиксированной длительности и стоимости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5FA7EB-B62F-524B-8653-678CA3105362}"/>
              </a:ext>
            </a:extLst>
          </p:cNvPr>
          <p:cNvSpPr txBox="1"/>
          <p:nvPr userDrawn="1"/>
        </p:nvSpPr>
        <p:spPr>
          <a:xfrm>
            <a:off x="14315937" y="8702675"/>
            <a:ext cx="4727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каждого спринта Заказчик получает рабочую версию продукта, обладающую минимальными, но достаточными функциями для работы пользователей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5A683A-F85B-9E49-8162-377D43471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250" y="2911475"/>
            <a:ext cx="3327400" cy="380123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627D6CC-9B91-794B-B402-CBD4C10AFB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0" y="6873875"/>
            <a:ext cx="2057400" cy="241895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17E606E-6D11-9141-8668-9E302843407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3902075"/>
            <a:ext cx="2846257" cy="37338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A757711-5969-584E-ACE0-D169D4A6E0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3444875"/>
            <a:ext cx="5608162" cy="41656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9029AF0-7786-8446-A39F-16640D771E1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50" y="3673475"/>
            <a:ext cx="3434522" cy="312501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454A8CAE-F96A-C841-AF49-EB1F9A85B8D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050" y="5121275"/>
            <a:ext cx="2916583" cy="28956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3A5DB11-D334-9546-BAC0-57763DD3288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650" y="6188075"/>
            <a:ext cx="2667000" cy="2557972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257C9181-5A48-2846-9C0B-8DD13422007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50C69E9F-D19B-3B4D-AC87-1689017B4AD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ru-RU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S</a:t>
            </a:r>
            <a:r>
              <a:rPr lang="en-US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crum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8080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вый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06722DE-DAB1-0041-9CAE-877FF0FA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CB54FCBA-F78B-2145-A5B3-85184E538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93850" y="4968875"/>
            <a:ext cx="2819400" cy="2286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0000"/>
            </a:lvl2pPr>
            <a:lvl3pPr>
              <a:defRPr sz="20000"/>
            </a:lvl3pPr>
            <a:lvl4pPr>
              <a:defRPr sz="20000"/>
            </a:lvl4pPr>
            <a:lvl5pPr>
              <a:defRPr sz="20000"/>
            </a:lvl5pPr>
          </a:lstStyle>
          <a:p>
            <a:pPr lvl="0"/>
            <a:r>
              <a:rPr lang="ru-RU" dirty="0"/>
              <a:t>2</a:t>
            </a:r>
          </a:p>
        </p:txBody>
      </p:sp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C77EFFD-4ACF-7746-80A4-5E26E6C3AE5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41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5" name="Номер слайда 3">
            <a:extLst>
              <a:ext uri="{FF2B5EF4-FFF2-40B4-BE49-F238E27FC236}">
                <a16:creationId xmlns:a16="http://schemas.microsoft.com/office/drawing/2014/main" id="{253F14FA-3D7A-DD43-A59C-2513F043A2F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тёмн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20104100" cy="1130935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223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0828" y="625475"/>
            <a:ext cx="13194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BF4532-1091-814E-AB7B-9D4953DFC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46EDA0C-A644-CA45-8228-1836862F4944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E186CFAE-45BC-4E4B-8D53-6EE2820847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Содержание</a:t>
            </a:r>
            <a:endParaRPr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61718-B424-4A4A-BF6F-E41CC0633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850" y="1844675"/>
            <a:ext cx="8839200" cy="23622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defRPr sz="2200"/>
            </a:lvl1pPr>
            <a:lvl2pPr marL="800100" indent="-342900">
              <a:buFont typeface="Arial" panose="020B0604020202020204" pitchFamily="34" charset="0"/>
              <a:buChar char="•"/>
              <a:defRPr sz="2200"/>
            </a:lvl2pPr>
            <a:lvl3pPr marL="1257300" indent="-342900">
              <a:buFont typeface="Arial" panose="020B0604020202020204" pitchFamily="34" charset="0"/>
              <a:buChar char="•"/>
              <a:defRPr sz="2200"/>
            </a:lvl3pPr>
            <a:lvl4pPr marL="1714500" indent="-342900">
              <a:buFont typeface="Arial" panose="020B0604020202020204" pitchFamily="34" charset="0"/>
              <a:buChar char="•"/>
              <a:defRPr sz="2200"/>
            </a:lvl4pPr>
            <a:lvl5pPr marL="2171700" indent="-342900">
              <a:buFont typeface="Arial" panose="020B0604020202020204" pitchFamily="34" charset="0"/>
              <a:buChar char="•"/>
              <a:defRPr sz="2200"/>
            </a:lvl5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819E5E17-4607-D344-900F-422A4317AF2D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356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D41CF3-064E-C342-99A4-1360E241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E8D18F3-F4BB-8A47-ACDB-AA33D4DE5C04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err="1">
                <a:solidFill>
                  <a:schemeClr val="tx1"/>
                </a:solidFill>
              </a:rPr>
              <a:t>W</a:t>
            </a:r>
            <a:r>
              <a:rPr lang="en-US" sz="4000" b="1" dirty="0" err="1">
                <a:solidFill>
                  <a:schemeClr val="tx1"/>
                </a:solidFill>
              </a:rPr>
              <a:t>aterfall</a:t>
            </a:r>
            <a:r>
              <a:rPr lang="en-US" sz="4000" b="1" dirty="0">
                <a:solidFill>
                  <a:schemeClr val="tx1"/>
                </a:solidFill>
              </a:rPr>
              <a:t> vs Scrum</a:t>
            </a:r>
            <a:endParaRPr lang="ru-RU" sz="4000" b="1" dirty="0">
              <a:solidFill>
                <a:schemeClr val="tx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278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Наши клиенты</a:t>
            </a:r>
            <a:endParaRPr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36C275-8650-F04E-9BC2-A1C57DC465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5349875"/>
            <a:ext cx="2282371" cy="7266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59E173-50E5-7346-AB23-AC8A230F14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8931275"/>
            <a:ext cx="2282371" cy="4190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74224C-2731-4542-A822-869090CCAC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7635875"/>
            <a:ext cx="2267454" cy="8055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153714-F232-3042-A7C9-26B2260D5A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50" y="4130675"/>
            <a:ext cx="2268988" cy="4458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84640B-DE36-284E-8723-5187F475694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" y="3902075"/>
            <a:ext cx="2608425" cy="10296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336E9C8-3C0F-724A-BD8F-F71E8B766F2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2987675"/>
            <a:ext cx="2282371" cy="3462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CC6CB2-F28F-4C47-94A4-927696BADC9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9921875"/>
            <a:ext cx="2209530" cy="4699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382161E-651E-8246-B621-7A083869103E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65" y="9617075"/>
            <a:ext cx="2251154" cy="10953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0F27161-BF6B-7A41-82E4-DE2CB1FCE16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911475"/>
            <a:ext cx="2005261" cy="381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E28F1E-E97A-864D-B259-91FCF50AB23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5502275"/>
            <a:ext cx="2416629" cy="5026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FBEEEE-290A-EB4A-9B71-09A69C1C7B8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6721475"/>
            <a:ext cx="2215243" cy="4430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0D6A4CF-A0A2-1746-980B-133C5DE741B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44676"/>
            <a:ext cx="1971039" cy="304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6E20FD-0DD7-9341-B692-C13EDF2365A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4130675"/>
            <a:ext cx="2282371" cy="61624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D9F6549-059F-9B4C-8D14-D7CA62D4C3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539875"/>
            <a:ext cx="2494945" cy="86032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41412E1-3475-3A4E-8971-99B7A8B095B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1" y="5426075"/>
            <a:ext cx="2729196" cy="4699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790B71-8B8A-0B41-BFDA-963BEE02FA9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2911475"/>
            <a:ext cx="2483757" cy="488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C83847-7B35-FE4B-8A6B-71A8A81B26E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0" y="3925661"/>
            <a:ext cx="2622209" cy="73841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553BE8C-7FA5-2A4D-966F-63AC7ACE7A8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6569076"/>
            <a:ext cx="2530745" cy="87267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BFA744B-1FC1-CD4F-AA41-454009AF6E2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6797675"/>
            <a:ext cx="2685143" cy="33409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621B9C0-62BD-7747-A4AF-B3809E69ADB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49" y="7788275"/>
            <a:ext cx="2822169" cy="56211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4884C4-F974-8C41-9D27-BCD661C076E0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250" y="1692275"/>
            <a:ext cx="2430780" cy="8382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E5AD958-080D-2D44-800A-C1B1A679E9FE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845675"/>
            <a:ext cx="2819400" cy="61978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018BD24-F719-4548-86EA-B1C0ABC4CFB1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5005050" y="4130675"/>
            <a:ext cx="1632235" cy="49763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02E1864-86D1-3541-A764-C3DBC0FA93F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250" y="2911475"/>
            <a:ext cx="2052735" cy="153710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795D8812-F1D5-454E-BC57-DDAF20E3F15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49" y="5349875"/>
            <a:ext cx="1897373" cy="45719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D85760D-A156-4A4E-B98C-7D39E407C4D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450" y="7559675"/>
            <a:ext cx="1524000" cy="83975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6FE8838-2956-6C42-8360-7F34DA4802F1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49" y="7788275"/>
            <a:ext cx="1436149" cy="1085461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05BF4308-B011-EA43-B15A-CFCE81CDCC0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850" y="9540875"/>
            <a:ext cx="1432331" cy="119062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F71434CF-7067-EC41-B843-C2002FBC2E5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50" y="1463675"/>
            <a:ext cx="972274" cy="1066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FC5FA0F-B1B2-D94E-B45B-B187B9510AE3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8850" y="6492875"/>
            <a:ext cx="1602704" cy="7112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C3A4FFB-3246-AA40-866B-2C44E77D2A1E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50" y="8778875"/>
            <a:ext cx="1295400" cy="75314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C38825F-8B01-C44B-93E9-4E1FFD7BF0C6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50" y="9998075"/>
            <a:ext cx="1752600" cy="60434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B8E864B4-F864-F84A-A0B0-9E5901581078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5959" y="8855075"/>
            <a:ext cx="1763363" cy="6096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486411D-E7F2-F945-ADD9-E172043A759C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50" y="1158875"/>
            <a:ext cx="2264113" cy="16002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50D9D26A-CDD3-9843-8182-135A5BB9E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86"/>
          <a:stretch/>
        </p:blipFill>
        <p:spPr>
          <a:xfrm>
            <a:off x="17443450" y="4740275"/>
            <a:ext cx="1676400" cy="110923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76F390BD-E919-254C-BE2C-A56C447AEB2B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1692275"/>
            <a:ext cx="1719977" cy="6858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DAE8A1DB-8B02-4E49-A99F-31543B8B1279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407" y="7788275"/>
            <a:ext cx="1806466" cy="463692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267A669D-08EF-0E44-A252-05581A40576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504" y="5197475"/>
            <a:ext cx="2096273" cy="724518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919AB2BF-A6EE-6049-BE69-4A75635C5C12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828" y="6721475"/>
            <a:ext cx="1873625" cy="45720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0D0F6B67-36AA-A948-A5CA-41BE199FF9C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140" y="2987675"/>
            <a:ext cx="1905000" cy="354725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EACD7C91-56B9-2945-9692-A242D8A291CC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650" y="2759075"/>
            <a:ext cx="2209798" cy="76200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A9534B40-2275-3C4D-B749-9F490BB2A6A6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7788275"/>
            <a:ext cx="2057400" cy="501805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27D6C13E-9B6A-494D-B784-E0760BDB6F43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8626475"/>
            <a:ext cx="2057400" cy="710469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0432D33B-CF64-4045-BB81-147F488B20A1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007475"/>
            <a:ext cx="2540000" cy="406400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2ABA4F16-71CC-B34C-84FA-AE8F29EE0045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040" y="9845675"/>
            <a:ext cx="1981200" cy="630382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B8B934B3-073F-D047-9775-5BCD834236F5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450" y="6340475"/>
            <a:ext cx="1752600" cy="683707"/>
          </a:xfrm>
          <a:prstGeom prst="rect">
            <a:avLst/>
          </a:prstGeom>
        </p:spPr>
      </p:pic>
      <p:sp>
        <p:nvSpPr>
          <p:cNvPr id="55" name="Номер слайда 3">
            <a:extLst>
              <a:ext uri="{FF2B5EF4-FFF2-40B4-BE49-F238E27FC236}">
                <a16:creationId xmlns:a16="http://schemas.microsoft.com/office/drawing/2014/main" id="{2434BE78-C1D7-5340-898C-A46EA940B87C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8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EDADFC-DBE5-3A45-8926-611CF1FD9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6650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1815A408-115D-7D4E-8D4F-8AA8E592885E}"/>
              </a:ext>
            </a:extLst>
          </p:cNvPr>
          <p:cNvGrpSpPr/>
          <p:nvPr userDrawn="1"/>
        </p:nvGrpSpPr>
        <p:grpSpPr>
          <a:xfrm>
            <a:off x="899396" y="3140075"/>
            <a:ext cx="7797327" cy="2390239"/>
            <a:chOff x="899396" y="3140075"/>
            <a:chExt cx="7797327" cy="239023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456CE91-76AD-024D-9C6B-47213AC50C3A}"/>
                </a:ext>
              </a:extLst>
            </p:cNvPr>
            <p:cNvSpPr txBox="1"/>
            <p:nvPr/>
          </p:nvSpPr>
          <p:spPr>
            <a:xfrm>
              <a:off x="899396" y="4206875"/>
              <a:ext cx="77973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за внимание!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C6515E6-57B1-7345-A620-CCBC2627B17B}"/>
                </a:ext>
              </a:extLst>
            </p:cNvPr>
            <p:cNvSpPr txBox="1"/>
            <p:nvPr/>
          </p:nvSpPr>
          <p:spPr>
            <a:xfrm>
              <a:off x="899396" y="3140075"/>
              <a:ext cx="499527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Спасибо</a:t>
              </a:r>
            </a:p>
          </p:txBody>
        </p:sp>
      </p:grpSp>
      <p:sp>
        <p:nvSpPr>
          <p:cNvPr id="65" name="Текст 64">
            <a:extLst>
              <a:ext uri="{FF2B5EF4-FFF2-40B4-BE49-F238E27FC236}">
                <a16:creationId xmlns:a16="http://schemas.microsoft.com/office/drawing/2014/main" id="{99EDB3D2-6EBD-3E4E-ABC5-BE6C466F74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4650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67" name="Текст 66">
            <a:extLst>
              <a:ext uri="{FF2B5EF4-FFF2-40B4-BE49-F238E27FC236}">
                <a16:creationId xmlns:a16="http://schemas.microsoft.com/office/drawing/2014/main" id="{1FC6BB49-8231-F04A-BAC5-58D4DC5C36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84650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Рисунок 2">
            <a:extLst>
              <a:ext uri="{FF2B5EF4-FFF2-40B4-BE49-F238E27FC236}">
                <a16:creationId xmlns:a16="http://schemas.microsoft.com/office/drawing/2014/main" id="{6B98C71B-6FED-7A44-B990-F51C5647E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60803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9" name="Текст 64">
            <a:extLst>
              <a:ext uri="{FF2B5EF4-FFF2-40B4-BE49-F238E27FC236}">
                <a16:creationId xmlns:a16="http://schemas.microsoft.com/office/drawing/2014/main" id="{9437CFCC-A6D0-9848-B447-E8E5084F34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08803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70" name="Текст 66">
            <a:extLst>
              <a:ext uri="{FF2B5EF4-FFF2-40B4-BE49-F238E27FC236}">
                <a16:creationId xmlns:a16="http://schemas.microsoft.com/office/drawing/2014/main" id="{94A24500-C912-3D48-B4B1-249D0BA583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08803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Номер слайда 3">
            <a:extLst>
              <a:ext uri="{FF2B5EF4-FFF2-40B4-BE49-F238E27FC236}">
                <a16:creationId xmlns:a16="http://schemas.microsoft.com/office/drawing/2014/main" id="{03B55695-7552-984C-A23A-D4C47AC61DC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69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692937" y="10836275"/>
            <a:ext cx="196850" cy="553998"/>
          </a:xfrm>
        </p:spPr>
        <p:txBody>
          <a:bodyPr lIns="0" tIns="0" rIns="0" bIns="0"/>
          <a:lstStyle>
            <a:lvl1pPr>
              <a:defRPr sz="13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48895">
              <a:lnSpc>
                <a:spcPct val="100000"/>
              </a:lnSpc>
              <a:spcBef>
                <a:spcPts val="434"/>
              </a:spcBef>
            </a:pPr>
            <a:fld id="{81D60167-4931-47E6-BA6A-407CBD079E47}" type="slidenum">
              <a:rPr spc="135" dirty="0"/>
              <a:t>‹#›</a:t>
            </a:fld>
            <a:endParaRPr spc="135" dirty="0"/>
          </a:p>
        </p:txBody>
      </p:sp>
    </p:spTree>
    <p:extLst>
      <p:ext uri="{BB962C8B-B14F-4D97-AF65-F5344CB8AC3E}">
        <p14:creationId xmlns:p14="http://schemas.microsoft.com/office/powerpoint/2010/main" val="422739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older 2">
            <a:extLst>
              <a:ext uri="{FF2B5EF4-FFF2-40B4-BE49-F238E27FC236}">
                <a16:creationId xmlns:a16="http://schemas.microsoft.com/office/drawing/2014/main" id="{3E1BDB24-CA72-9F4F-A131-9C76AEA9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3800" b="1" i="0">
                <a:solidFill>
                  <a:schemeClr val="tx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D0A2C889-98F6-7845-843E-5BFF993D6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21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B4A3EF-84D7-4E42-B862-561FA45B92A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9A5616-9D9A-064C-A62C-C3C1B0CA60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91250" y="7359650"/>
            <a:ext cx="6477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91CC12-5904-844F-8618-ABB9ABB0213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446648" y="549275"/>
            <a:ext cx="2711302" cy="4572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651415B-C993-7A4A-9374-99DD7DF171BB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710" r:id="rId3"/>
    <p:sldLayoutId id="2147483716" r:id="rId4"/>
    <p:sldLayoutId id="2147483715" r:id="rId5"/>
    <p:sldLayoutId id="2147483714" r:id="rId6"/>
    <p:sldLayoutId id="2147483720" r:id="rId7"/>
    <p:sldLayoutId id="2147483721" r:id="rId8"/>
  </p:sldLayoutIdLst>
  <p:txStyles>
    <p:titleStyle>
      <a:lvl1pPr>
        <a:defRPr sz="3800">
          <a:latin typeface="Suisse Int'l Bold" panose="020B0804000000000000" pitchFamily="34" charset="-78"/>
          <a:ea typeface="+mj-ea"/>
          <a:cs typeface="Suisse Int'l Bold" panose="020B0804000000000000" pitchFamily="34" charset="-78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11" r:id="rId2"/>
    <p:sldLayoutId id="2147483708" r:id="rId3"/>
    <p:sldLayoutId id="2147483709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DDB72A-EA55-E24E-914A-54DF6E26218A}"/>
              </a:ext>
            </a:extLst>
          </p:cNvPr>
          <p:cNvSpPr/>
          <p:nvPr userDrawn="1"/>
        </p:nvSpPr>
        <p:spPr>
          <a:xfrm>
            <a:off x="1193799" y="3684250"/>
            <a:ext cx="3198643" cy="3221656"/>
          </a:xfrm>
          <a:prstGeom prst="rect">
            <a:avLst/>
          </a:prstGeom>
          <a:solidFill>
            <a:srgbClr val="E50D71"/>
          </a:solidFill>
          <a:ln w="19050" cap="flat" cmpd="sng" algn="ctr">
            <a:solidFill>
              <a:srgbClr val="E50D71"/>
            </a:solidFill>
            <a:prstDash val="solid"/>
          </a:ln>
          <a:effectLst>
            <a:softEdge rad="0"/>
          </a:effectLst>
        </p:spPr>
        <p:txBody>
          <a:bodyPr wrap="square" tIns="59363" rtlCol="0" anchor="ctr">
            <a:normAutofit/>
          </a:bodyPr>
          <a:lstStyle/>
          <a:p>
            <a:pPr algn="ctr" defTabSz="1507846">
              <a:lnSpc>
                <a:spcPct val="120000"/>
              </a:lnSpc>
              <a:defRPr/>
            </a:pPr>
            <a:endParaRPr lang="ru-RU" sz="1979" kern="0" dirty="0">
              <a:solidFill>
                <a:srgbClr val="040504"/>
              </a:solidFill>
              <a:latin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38F10-B1E2-3548-BC93-FA4D2EC4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51015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285A87EC-D734-1D4D-A1E0-23E65F35A24B}"/>
              </a:ext>
            </a:extLst>
          </p:cNvPr>
          <p:cNvSpPr txBox="1">
            <a:spLocks/>
          </p:cNvSpPr>
          <p:nvPr/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kern="0" smtClean="0">
                <a:latin typeface="+mn-lt"/>
              </a:rPr>
              <a:pPr algn="ctr"/>
              <a:t>1</a:t>
            </a:fld>
            <a:endParaRPr lang="ru-RU" kern="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3B68E-63D6-0B41-96F0-2991CC90DFE2}"/>
              </a:ext>
            </a:extLst>
          </p:cNvPr>
          <p:cNvSpPr txBox="1"/>
          <p:nvPr/>
        </p:nvSpPr>
        <p:spPr>
          <a:xfrm>
            <a:off x="5403850" y="549275"/>
            <a:ext cx="106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Меттойл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FD141-5B1E-4E4B-B744-1F742EBB9DDC}"/>
              </a:ext>
            </a:extLst>
          </p:cNvPr>
          <p:cNvSpPr txBox="1"/>
          <p:nvPr/>
        </p:nvSpPr>
        <p:spPr>
          <a:xfrm>
            <a:off x="5403850" y="1235075"/>
            <a:ext cx="1379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1C:ERP и ничего лишнего: </a:t>
            </a:r>
            <a:r>
              <a:rPr lang="ru-RU" sz="2800" dirty="0" err="1">
                <a:cs typeface="Suisse Intl" panose="020B0504000000000000"/>
              </a:rPr>
              <a:t>кастомизация</a:t>
            </a:r>
            <a:r>
              <a:rPr lang="ru-RU" sz="2800" dirty="0">
                <a:cs typeface="Suisse Intl" panose="020B0504000000000000"/>
              </a:rPr>
              <a:t> системы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67E5D9-0369-1742-8D0A-72B4615A1868}"/>
              </a:ext>
            </a:extLst>
          </p:cNvPr>
          <p:cNvSpPr txBox="1"/>
          <p:nvPr/>
        </p:nvSpPr>
        <p:spPr>
          <a:xfrm>
            <a:off x="5403850" y="2036544"/>
            <a:ext cx="1991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О компании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E8F7179-FC90-F14C-9281-2FC4FEA40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70977" cy="1130935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E1FBBE2-FB8F-034F-9E2A-6B130862ACAC}"/>
              </a:ext>
            </a:extLst>
          </p:cNvPr>
          <p:cNvSpPr txBox="1"/>
          <p:nvPr/>
        </p:nvSpPr>
        <p:spPr>
          <a:xfrm>
            <a:off x="5403850" y="2682875"/>
            <a:ext cx="1303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effectLst/>
                <a:ea typeface="Arial" panose="020B0604020202020204" pitchFamily="34" charset="0"/>
              </a:rPr>
              <a:t>ООО «</a:t>
            </a:r>
            <a:r>
              <a:rPr lang="ru-RU" sz="2000" dirty="0" err="1">
                <a:effectLst/>
                <a:ea typeface="Arial" panose="020B0604020202020204" pitchFamily="34" charset="0"/>
              </a:rPr>
              <a:t>Меттойл</a:t>
            </a:r>
            <a:r>
              <a:rPr lang="ru-RU" sz="2000" dirty="0">
                <a:effectLst/>
                <a:ea typeface="Arial" panose="020B0604020202020204" pitchFamily="34" charset="0"/>
              </a:rPr>
              <a:t>» - российский производитель оборудования многостадийного гидроразрыва пласта для нефтегазодобывающей отрасли. Компания является участником межведомственной рабочей группы по снижению зависимости российского ТЭК от импорта оборудования, услуг, а также развитию нефтегазового комплекса РФ.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2006B5-D932-5B41-B0F6-2C5C0BB4E01C}"/>
              </a:ext>
            </a:extLst>
          </p:cNvPr>
          <p:cNvSpPr txBox="1"/>
          <p:nvPr/>
        </p:nvSpPr>
        <p:spPr>
          <a:xfrm>
            <a:off x="5379357" y="4283075"/>
            <a:ext cx="23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Предпосылки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6E4080-700A-7943-8561-868DAA791E22}"/>
              </a:ext>
            </a:extLst>
          </p:cNvPr>
          <p:cNvSpPr txBox="1"/>
          <p:nvPr/>
        </p:nvSpPr>
        <p:spPr>
          <a:xfrm>
            <a:off x="5379357" y="4816475"/>
            <a:ext cx="13511893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effectLst/>
                <a:ea typeface="Arial" panose="020B0604020202020204" pitchFamily="34" charset="0"/>
              </a:rPr>
              <a:t>Перед началом внедрения информационной системы (ИС) предприятие столкнулось с несколькими серьезными вызовами, замедляющими и ограничивающими его оперативность и эффективность: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1" name="object 6">
            <a:extLst>
              <a:ext uri="{FF2B5EF4-FFF2-40B4-BE49-F238E27FC236}">
                <a16:creationId xmlns:a16="http://schemas.microsoft.com/office/drawing/2014/main" id="{2046859B-694F-974E-BEEC-4E55BF755D39}"/>
              </a:ext>
            </a:extLst>
          </p:cNvPr>
          <p:cNvSpPr txBox="1"/>
          <p:nvPr/>
        </p:nvSpPr>
        <p:spPr>
          <a:xfrm>
            <a:off x="5403850" y="6035675"/>
            <a:ext cx="6209754" cy="4243468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 цехах отсутствовала система терминалов для учета прохождения каждого этапа производства конкретной детали, что создавало необходимость вручную отслеживать этапы производства.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Не было четкой прослеживаемости выполнения заказов, что ухудшало контроль над производственными процессами и затрудняло принятие решений руководством предприятия.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Отсутствие объемно-календарного планирования производства и оперативного управления им, учитывая загрузку оборудования и доступность материалов, создавало нестабильность в производственных процессах.</a:t>
            </a:r>
          </a:p>
        </p:txBody>
      </p:sp>
      <p:sp>
        <p:nvSpPr>
          <p:cNvPr id="52" name="object 6">
            <a:extLst>
              <a:ext uri="{FF2B5EF4-FFF2-40B4-BE49-F238E27FC236}">
                <a16:creationId xmlns:a16="http://schemas.microsoft.com/office/drawing/2014/main" id="{1A6C41D1-007A-6F45-82E5-B29B4CC06DE6}"/>
              </a:ext>
            </a:extLst>
          </p:cNvPr>
          <p:cNvSpPr txBox="1"/>
          <p:nvPr/>
        </p:nvSpPr>
        <p:spPr>
          <a:xfrm>
            <a:off x="12414250" y="6035675"/>
            <a:ext cx="6209754" cy="3320139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Процесс передачи материалов в производство не был оптимизирован, что приводило к задержкам и недостаточной эффективности.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Не существовало единой системы анализа производственных данных в ИС, что затрудняло формирование планов и принятие управленческих решений на основе фактических данных.</a:t>
            </a:r>
          </a:p>
          <a:p>
            <a:pPr marL="297814" indent="-285750" defTabSz="914357"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Высокие затраты на поддержание существующей ИС ставили под вопрос ее целесообразность и эффективность.</a:t>
            </a:r>
          </a:p>
        </p:txBody>
      </p:sp>
    </p:spTree>
    <p:extLst>
      <p:ext uri="{BB962C8B-B14F-4D97-AF65-F5344CB8AC3E}">
        <p14:creationId xmlns:p14="http://schemas.microsoft.com/office/powerpoint/2010/main" val="3262923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3FB8CC81-8380-F141-BC3B-E81BCB911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2</a:t>
            </a:fld>
            <a:endParaRPr lang="ru-RU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55749-B05B-6443-8FD6-F75D56876146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Меттойл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FD7566-8DE3-6547-9B34-768EBEF3CD8B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1C:ERP и ничего лишнего: </a:t>
            </a:r>
            <a:r>
              <a:rPr lang="ru-RU" sz="2800" dirty="0" err="1">
                <a:cs typeface="Suisse Intl" panose="020B0504000000000000"/>
              </a:rPr>
              <a:t>кастомизация</a:t>
            </a:r>
            <a:r>
              <a:rPr lang="ru-RU" sz="2800" dirty="0">
                <a:cs typeface="Suisse Intl" panose="020B0504000000000000"/>
              </a:rPr>
              <a:t> системы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6EB3B939-343C-7740-A5B0-2942E7BB2252}"/>
              </a:ext>
            </a:extLst>
          </p:cNvPr>
          <p:cNvSpPr/>
          <p:nvPr/>
        </p:nvSpPr>
        <p:spPr>
          <a:xfrm flipH="1">
            <a:off x="14395449" y="2149475"/>
            <a:ext cx="76199" cy="7848600"/>
          </a:xfrm>
          <a:custGeom>
            <a:avLst/>
            <a:gdLst/>
            <a:ahLst/>
            <a:cxnLst/>
            <a:rect l="l" t="t" r="r" b="b"/>
            <a:pathLst>
              <a:path h="7305040">
                <a:moveTo>
                  <a:pt x="-237" y="207"/>
                </a:moveTo>
                <a:lnTo>
                  <a:pt x="-237" y="7304783"/>
                </a:lnTo>
              </a:path>
            </a:pathLst>
          </a:custGeom>
          <a:ln w="12191">
            <a:solidFill>
              <a:srgbClr val="D2016C"/>
            </a:solidFill>
            <a:prstDash val="sysDash"/>
          </a:ln>
        </p:spPr>
        <p:txBody>
          <a:bodyPr wrap="square" lIns="0" tIns="0" rIns="0" bIns="0" rtlCol="0"/>
          <a:lstStyle/>
          <a:p>
            <a:pPr defTabSz="914357"/>
            <a:endParaRPr sz="180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4643A4-0D23-084C-996E-6DB123E09163}"/>
              </a:ext>
            </a:extLst>
          </p:cNvPr>
          <p:cNvSpPr txBox="1"/>
          <p:nvPr/>
        </p:nvSpPr>
        <p:spPr>
          <a:xfrm>
            <a:off x="1272413" y="2149475"/>
            <a:ext cx="2262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Цели проекта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0E6132-FD04-E541-BC4A-404F73D0BD9B}"/>
              </a:ext>
            </a:extLst>
          </p:cNvPr>
          <p:cNvSpPr txBox="1"/>
          <p:nvPr/>
        </p:nvSpPr>
        <p:spPr>
          <a:xfrm>
            <a:off x="14974113" y="2149475"/>
            <a:ext cx="35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Эффект от внедрения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D3A99F-7E25-524F-A43B-AC8472069E85}"/>
              </a:ext>
            </a:extLst>
          </p:cNvPr>
          <p:cNvSpPr txBox="1"/>
          <p:nvPr/>
        </p:nvSpPr>
        <p:spPr>
          <a:xfrm>
            <a:off x="7766050" y="2149475"/>
            <a:ext cx="3706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Внедренные продукты</a:t>
            </a:r>
          </a:p>
        </p:txBody>
      </p:sp>
      <p:sp>
        <p:nvSpPr>
          <p:cNvPr id="51" name="object 9">
            <a:extLst>
              <a:ext uri="{FF2B5EF4-FFF2-40B4-BE49-F238E27FC236}">
                <a16:creationId xmlns:a16="http://schemas.microsoft.com/office/drawing/2014/main" id="{641288A6-0629-5B4B-8D12-D91AC60DA6CE}"/>
              </a:ext>
            </a:extLst>
          </p:cNvPr>
          <p:cNvSpPr txBox="1"/>
          <p:nvPr/>
        </p:nvSpPr>
        <p:spPr>
          <a:xfrm>
            <a:off x="15081250" y="2760797"/>
            <a:ext cx="3591942" cy="1405376"/>
          </a:xfrm>
          <a:prstGeom prst="rect">
            <a:avLst/>
          </a:prstGeom>
        </p:spPr>
        <p:txBody>
          <a:bodyPr vert="horz" wrap="square" lIns="0" tIns="129531" rIns="0" bIns="0" rtlCol="0">
            <a:spAutoFit/>
          </a:bodyPr>
          <a:lstStyle/>
          <a:p>
            <a:pPr marL="12699" defTabSz="914357">
              <a:spcBef>
                <a:spcPts val="1019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50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379"/>
              </a:spcBef>
            </a:pPr>
            <a:r>
              <a:rPr sz="2000" spc="-5" dirty="0">
                <a:cs typeface="Suisse Intl" panose="020B0504000000000000" pitchFamily="34" charset="-78"/>
              </a:rPr>
              <a:t>Число</a:t>
            </a:r>
            <a:r>
              <a:rPr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автоматизированных</a:t>
            </a:r>
            <a:r>
              <a:rPr sz="2000" spc="25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рабочих</a:t>
            </a:r>
            <a:r>
              <a:rPr lang="ru-RU"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мест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52" name="object 10">
            <a:extLst>
              <a:ext uri="{FF2B5EF4-FFF2-40B4-BE49-F238E27FC236}">
                <a16:creationId xmlns:a16="http://schemas.microsoft.com/office/drawing/2014/main" id="{12C7A192-8A92-E24C-8A03-C3A4BD89C5B4}"/>
              </a:ext>
            </a:extLst>
          </p:cNvPr>
          <p:cNvSpPr txBox="1"/>
          <p:nvPr/>
        </p:nvSpPr>
        <p:spPr>
          <a:xfrm>
            <a:off x="15081250" y="4664075"/>
            <a:ext cx="3572061" cy="1664409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7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трудозатрат в подразделениях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53" name="object 14">
            <a:extLst>
              <a:ext uri="{FF2B5EF4-FFF2-40B4-BE49-F238E27FC236}">
                <a16:creationId xmlns:a16="http://schemas.microsoft.com/office/drawing/2014/main" id="{3CB29B41-0D73-F14F-8929-5230CBF4154D}"/>
              </a:ext>
            </a:extLst>
          </p:cNvPr>
          <p:cNvSpPr txBox="1"/>
          <p:nvPr/>
        </p:nvSpPr>
        <p:spPr>
          <a:xfrm>
            <a:off x="15050313" y="6569075"/>
            <a:ext cx="3874257" cy="1663767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10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длительности простоев оборудования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54" name="object 14">
            <a:extLst>
              <a:ext uri="{FF2B5EF4-FFF2-40B4-BE49-F238E27FC236}">
                <a16:creationId xmlns:a16="http://schemas.microsoft.com/office/drawing/2014/main" id="{027F5B1E-4F72-2347-B272-697B837B2957}"/>
              </a:ext>
            </a:extLst>
          </p:cNvPr>
          <p:cNvSpPr txBox="1"/>
          <p:nvPr/>
        </p:nvSpPr>
        <p:spPr>
          <a:xfrm>
            <a:off x="15050313" y="8626475"/>
            <a:ext cx="3874257" cy="1355990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5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Рост производительности труда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57" name="object 13">
            <a:extLst>
              <a:ext uri="{FF2B5EF4-FFF2-40B4-BE49-F238E27FC236}">
                <a16:creationId xmlns:a16="http://schemas.microsoft.com/office/drawing/2014/main" id="{0596026E-F19C-A249-ABBD-CD32C780829E}"/>
              </a:ext>
            </a:extLst>
          </p:cNvPr>
          <p:cNvSpPr txBox="1"/>
          <p:nvPr/>
        </p:nvSpPr>
        <p:spPr>
          <a:xfrm>
            <a:off x="1289050" y="5654675"/>
            <a:ext cx="6248400" cy="4783360"/>
          </a:xfrm>
          <a:prstGeom prst="rect">
            <a:avLst/>
          </a:prstGeom>
        </p:spPr>
        <p:txBody>
          <a:bodyPr vert="horz" wrap="square" lIns="0" tIns="12699" rIns="0" bIns="0" rtlCol="0">
            <a:spAutoFit/>
          </a:bodyPr>
          <a:lstStyle/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Создать уникальное информационное пространство</a:t>
            </a:r>
          </a:p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Получить реальном времени данные о выполнении производственных планов</a:t>
            </a:r>
            <a:endParaRPr lang="ru-RU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Предоставить оперативную информацию о загрузке оборудования в цехах</a:t>
            </a:r>
          </a:p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Внедрить многоэтапные ресурсные спецификации и механизм автоматического подбора труб</a:t>
            </a:r>
            <a:endParaRPr lang="ru-RU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Повысить уровень прослеживаемости материалов и готовой продукции</a:t>
            </a:r>
          </a:p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Получить детальную учетную запись для формирования управленческой отчетности</a:t>
            </a:r>
          </a:p>
          <a:p>
            <a:pPr marL="297815" marR="626081" indent="-28575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Автоматизировать процессы объемно-календарного планирования заказов клиентов</a:t>
            </a:r>
            <a:endParaRPr lang="ru-RU" dirty="0">
              <a:cs typeface="Suisse Intl" panose="020B0504000000000000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1D7616-EACF-E049-9F83-9288BB5E83CC}"/>
              </a:ext>
            </a:extLst>
          </p:cNvPr>
          <p:cNvSpPr txBox="1"/>
          <p:nvPr/>
        </p:nvSpPr>
        <p:spPr>
          <a:xfrm>
            <a:off x="1294056" y="2764552"/>
            <a:ext cx="60147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Проект направлен на создание цельной информационной системы, которая будет оптимизировать все бизнес-процессы компании, а также значительно улучшить планирование материальных ресурсов. Также целью проекта является предоставление руководству компании доступа к прозрачной, оперативной и достоверной информации, необходимой для принятия обоснованных управленческих решений.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3" name="object 3">
            <a:extLst>
              <a:ext uri="{FF2B5EF4-FFF2-40B4-BE49-F238E27FC236}">
                <a16:creationId xmlns:a16="http://schemas.microsoft.com/office/drawing/2014/main" id="{15005666-C84B-9449-BAF8-79AB62A4B918}"/>
              </a:ext>
            </a:extLst>
          </p:cNvPr>
          <p:cNvSpPr txBox="1"/>
          <p:nvPr/>
        </p:nvSpPr>
        <p:spPr>
          <a:xfrm>
            <a:off x="7864190" y="2646096"/>
            <a:ext cx="5235859" cy="469345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Bef>
                <a:spcPts val="1135"/>
              </a:spcBef>
            </a:pPr>
            <a:r>
              <a:rPr lang="ru-RU" spc="-10" dirty="0">
                <a:cs typeface="Suisse Intl" panose="020B0504000000000000" pitchFamily="34" charset="-78"/>
              </a:rPr>
              <a:t>«1С:ERP Управление предприятием 2.5»</a:t>
            </a:r>
          </a:p>
        </p:txBody>
      </p:sp>
      <p:sp>
        <p:nvSpPr>
          <p:cNvPr id="64" name="object 6">
            <a:extLst>
              <a:ext uri="{FF2B5EF4-FFF2-40B4-BE49-F238E27FC236}">
                <a16:creationId xmlns:a16="http://schemas.microsoft.com/office/drawing/2014/main" id="{CCB2AA5A-36CD-AF40-B99E-B3DC98F737A3}"/>
              </a:ext>
            </a:extLst>
          </p:cNvPr>
          <p:cNvSpPr txBox="1"/>
          <p:nvPr/>
        </p:nvSpPr>
        <p:spPr>
          <a:xfrm>
            <a:off x="7880896" y="3292475"/>
            <a:ext cx="6209754" cy="2058255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483211" indent="-471147" defTabSz="914357">
              <a:spcAft>
                <a:spcPts val="6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pc="-25" dirty="0">
                <a:cs typeface="Suisse Intl" panose="020B0504000000000000" pitchFamily="34" charset="-78"/>
              </a:rPr>
              <a:t>управление производством</a:t>
            </a:r>
          </a:p>
          <a:p>
            <a:pPr marL="483211" indent="-471147" defTabSz="914357">
              <a:spcAft>
                <a:spcPts val="6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pc="-25" dirty="0">
                <a:cs typeface="Suisse Intl" panose="020B0504000000000000" pitchFamily="34" charset="-78"/>
              </a:rPr>
              <a:t>оптимизация планирования</a:t>
            </a:r>
          </a:p>
          <a:p>
            <a:pPr marL="483211" indent="-471147" defTabSz="914357">
              <a:spcAft>
                <a:spcPts val="6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pc="-25" dirty="0">
                <a:cs typeface="Suisse Intl" panose="020B0504000000000000" pitchFamily="34" charset="-78"/>
              </a:rPr>
              <a:t>управление затратами</a:t>
            </a:r>
          </a:p>
          <a:p>
            <a:pPr marL="483211" indent="-471147" defTabSz="914357">
              <a:spcAft>
                <a:spcPts val="6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pc="-25" dirty="0">
                <a:cs typeface="Suisse Intl" panose="020B0504000000000000" pitchFamily="34" charset="-78"/>
              </a:rPr>
              <a:t>расчет себестоимости</a:t>
            </a:r>
          </a:p>
          <a:p>
            <a:pPr marL="483211" indent="-471147" defTabSz="914357">
              <a:spcAft>
                <a:spcPts val="6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pc="-25" dirty="0">
                <a:cs typeface="Suisse Intl" panose="020B0504000000000000" pitchFamily="34" charset="-78"/>
              </a:rPr>
              <a:t>управление складом</a:t>
            </a:r>
          </a:p>
          <a:p>
            <a:pPr marL="483211" indent="-471147" defTabSz="914357">
              <a:spcAft>
                <a:spcPts val="6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pc="-25" dirty="0">
                <a:cs typeface="Suisse Intl" panose="020B0504000000000000" pitchFamily="34" charset="-78"/>
              </a:rPr>
              <a:t>управление запасами</a:t>
            </a:r>
          </a:p>
        </p:txBody>
      </p:sp>
      <p:sp>
        <p:nvSpPr>
          <p:cNvPr id="65" name="object 3">
            <a:extLst>
              <a:ext uri="{FF2B5EF4-FFF2-40B4-BE49-F238E27FC236}">
                <a16:creationId xmlns:a16="http://schemas.microsoft.com/office/drawing/2014/main" id="{97EBB300-C329-2342-9895-CA5D9D39029A}"/>
              </a:ext>
            </a:extLst>
          </p:cNvPr>
          <p:cNvSpPr txBox="1"/>
          <p:nvPr/>
        </p:nvSpPr>
        <p:spPr>
          <a:xfrm>
            <a:off x="7864189" y="5349875"/>
            <a:ext cx="5235859" cy="469345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indent="-1270"/>
            <a:r>
              <a:rPr lang="ru-RU" spc="-25" dirty="0">
                <a:cs typeface="Suisse Intl" panose="020B0504000000000000" pitchFamily="34" charset="-78"/>
              </a:rPr>
              <a:t>АРМ «Киоск цеха»</a:t>
            </a:r>
            <a:endParaRPr lang="ru-RU" spc="-10" dirty="0">
              <a:cs typeface="Suisse Intl" panose="020B0504000000000000" pitchFamily="34" charset="-78"/>
            </a:endParaRPr>
          </a:p>
        </p:txBody>
      </p:sp>
      <p:pic>
        <p:nvPicPr>
          <p:cNvPr id="66" name="Рисунок 65">
            <a:extLst>
              <a:ext uri="{FF2B5EF4-FFF2-40B4-BE49-F238E27FC236}">
                <a16:creationId xmlns:a16="http://schemas.microsoft.com/office/drawing/2014/main" id="{5B881DC4-5ED5-CA46-AF14-1700C464CB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50" y="6111875"/>
            <a:ext cx="5187707" cy="427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48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3</a:t>
            </a:fld>
            <a:endParaRPr lang="ru-RU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73ECD7-D272-D441-9796-46F49A652C41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Меттойл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B5A1D8-6017-8347-B65D-BDB7D50500B4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1C:ERP и ничего лишнего: </a:t>
            </a:r>
            <a:r>
              <a:rPr lang="ru-RU" sz="2800" dirty="0" err="1">
                <a:cs typeface="Suisse Intl" panose="020B0504000000000000"/>
              </a:rPr>
              <a:t>кастомизация</a:t>
            </a:r>
            <a:r>
              <a:rPr lang="ru-RU" sz="2800" dirty="0">
                <a:cs typeface="Suisse Intl" panose="020B0504000000000000"/>
              </a:rPr>
              <a:t> системы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1E114A-3AC6-DB40-87AA-59D92453BB6E}"/>
              </a:ext>
            </a:extLst>
          </p:cNvPr>
          <p:cNvSpPr txBox="1"/>
          <p:nvPr/>
        </p:nvSpPr>
        <p:spPr>
          <a:xfrm>
            <a:off x="1212850" y="2073275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Результаты</a:t>
            </a: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DB72652B-BE1F-9743-B9E8-437EC5371D32}"/>
              </a:ext>
            </a:extLst>
          </p:cNvPr>
          <p:cNvSpPr txBox="1"/>
          <p:nvPr/>
        </p:nvSpPr>
        <p:spPr>
          <a:xfrm>
            <a:off x="1289050" y="2774568"/>
            <a:ext cx="17983200" cy="7680307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064" defTabSz="914357">
              <a:lnSpc>
                <a:spcPts val="1976"/>
              </a:lnSpc>
              <a:spcAft>
                <a:spcPts val="1800"/>
              </a:spcAft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b="1" spc="-25" dirty="0">
                <a:cs typeface="Suisse Intl" panose="020B0504000000000000" pitchFamily="34" charset="-78"/>
              </a:rPr>
              <a:t>Результаты проекта в области производства: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Внедрена обработка для автоматического преобразования способа получения полуфабрикатов, что позволило перейти от одноэтапных к многоэтапным ресурсным спецификациям, уменьшив ручной труд.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Разработан отчет, отображающий сходимость основных и прогнозных планов производства, что обеспечивает более точное управление.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Внесены изменения в нумерацию документов «Заказ на производство», что упростило их обработку и последующее отслеживание.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Создан отчет, демонстрирующий процент выполнения заказа, что позволяет оперативно реагировать на изменения в производстве.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Усовершенствован функционал связи нетипового документа «Сборочная ведомость» для улучшения взаимодействия с этапами производства.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Доработан отчет «Состояние запуска изделия», обогащенный данными о количестве начатых и выполненных деталей изделия, что улучшает контроль за процессами.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Доработан механизм передачи данных АРМ для оптимизации работы с типовыми документами.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Печатные формы системы адаптированы к ее функционалу, что обеспечивает единый стиль документации.</a:t>
            </a:r>
          </a:p>
          <a:p>
            <a:pPr marL="12064" defTabSz="914357">
              <a:lnSpc>
                <a:spcPts val="1976"/>
              </a:lnSpc>
              <a:spcAft>
                <a:spcPts val="1800"/>
              </a:spcAft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b="1" spc="-25" dirty="0">
                <a:cs typeface="Suisse Intl" panose="020B0504000000000000" pitchFamily="34" charset="-78"/>
              </a:rPr>
              <a:t>Результаты проекта в области складского учета: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Внедрен механизм автоматического подбора труб одной плавки с учетом необходимой длины, что снижает ручной труд и повышает эффективность заказов.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Система теперь учитывает полуфабрикаты на всех складах при формировании этапов производства, что упрощает процесс планирования.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Документ «Передача материалов в кладовую» восстановлен до типового функционала, обеспечивая надежное управление складскими запасами.</a:t>
            </a:r>
          </a:p>
          <a:p>
            <a:pPr marL="12064" defTabSz="914357">
              <a:lnSpc>
                <a:spcPts val="1976"/>
              </a:lnSpc>
              <a:spcAft>
                <a:spcPts val="1800"/>
              </a:spcAft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b="1" spc="-25" dirty="0">
                <a:cs typeface="Suisse Intl" panose="020B0504000000000000" pitchFamily="34" charset="-78"/>
              </a:rPr>
              <a:t>Результаты проекта в финансовой области: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Разработан новый документ для расчета плановой калькуляции на базе типового документа, что повышает точность финансовых прогнозов.</a:t>
            </a:r>
          </a:p>
          <a:p>
            <a:pPr marL="483211" indent="-471147" defTabSz="914357">
              <a:lnSpc>
                <a:spcPts val="1976"/>
              </a:lnSpc>
              <a:spcAft>
                <a:spcPts val="1200"/>
              </a:spcAft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Создан отчет о себестоимости реализованной продукции с возможностью группировки по статьям и/или изделиям, что обеспечивает более детальный анализ финансовых данных.</a:t>
            </a:r>
          </a:p>
        </p:txBody>
      </p:sp>
    </p:spTree>
    <p:extLst>
      <p:ext uri="{BB962C8B-B14F-4D97-AF65-F5344CB8AC3E}">
        <p14:creationId xmlns:p14="http://schemas.microsoft.com/office/powerpoint/2010/main" val="665367379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ервый Бит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ный фон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Раздел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21856</TotalTime>
  <Words>637</Words>
  <Application>Microsoft Macintosh PowerPoint</Application>
  <PresentationFormat>Произвольный</PresentationFormat>
  <Paragraphs>63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</vt:i4>
      </vt:variant>
    </vt:vector>
  </HeadingPairs>
  <TitlesOfParts>
    <vt:vector size="14" baseType="lpstr">
      <vt:lpstr>Arial</vt:lpstr>
      <vt:lpstr>Arial Black</vt:lpstr>
      <vt:lpstr>Calibri</vt:lpstr>
      <vt:lpstr>Suisse Int'l Bold</vt:lpstr>
      <vt:lpstr>Suisse Intl</vt:lpstr>
      <vt:lpstr>Times New Roman</vt:lpstr>
      <vt:lpstr>Wingdings</vt:lpstr>
      <vt:lpstr>Специальное оформление</vt:lpstr>
      <vt:lpstr>Первый Бит</vt:lpstr>
      <vt:lpstr>Темный фон</vt:lpstr>
      <vt:lpstr>Раздел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04_09_о компании</dc:title>
  <dc:creator>Александра Мацуткевич</dc:creator>
  <cp:lastModifiedBy>tomadudarova@mail.ru</cp:lastModifiedBy>
  <cp:revision>382</cp:revision>
  <dcterms:created xsi:type="dcterms:W3CDTF">2023-09-28T15:45:10Z</dcterms:created>
  <dcterms:modified xsi:type="dcterms:W3CDTF">2024-07-08T09:43:00Z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2023-09-04T00:00:00Z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2023-09-28T00:00:00Z</vt:filetime>
  </property>
</Properties>
</file>